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6"/>
  </p:notesMasterIdLst>
  <p:sldIdLst>
    <p:sldId id="256" r:id="rId6"/>
    <p:sldId id="258" r:id="rId7"/>
    <p:sldId id="259" r:id="rId8"/>
    <p:sldId id="276" r:id="rId9"/>
    <p:sldId id="261" r:id="rId10"/>
    <p:sldId id="273" r:id="rId11"/>
    <p:sldId id="260" r:id="rId12"/>
    <p:sldId id="274" r:id="rId13"/>
    <p:sldId id="275" r:id="rId14"/>
    <p:sldId id="27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192"/>
    <a:srgbClr val="0C72AA"/>
    <a:srgbClr val="0987CD"/>
    <a:srgbClr val="027FD4"/>
    <a:srgbClr val="19A1FD"/>
    <a:srgbClr val="006CCE"/>
    <a:srgbClr val="02B9CC"/>
    <a:srgbClr val="2F6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2136E-C58F-421F-8F43-6BCA868E0700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3CB97-0C66-47CD-9F4F-895DD03B23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01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3CB97-0C66-47CD-9F4F-895DD03B23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2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" y="1556792"/>
            <a:ext cx="9144000" cy="4392488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0A6192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1" y="2828"/>
            <a:ext cx="9144001" cy="908050"/>
          </a:xfrm>
        </p:spPr>
        <p:txBody>
          <a:bodyPr/>
          <a:lstStyle>
            <a:lvl5pPr marL="1828800" indent="0" algn="l">
              <a:buNone/>
              <a:defRPr sz="3600" baseline="0">
                <a:solidFill>
                  <a:srgbClr val="0A6192"/>
                </a:solidFill>
                <a:latin typeface="+mj-lt"/>
              </a:defRPr>
            </a:lvl5pPr>
          </a:lstStyle>
          <a:p>
            <a:pPr lvl="4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 bwMode="auto">
          <a:xfrm flipH="1">
            <a:off x="1" y="5949280"/>
            <a:ext cx="9143999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A619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6" name="Picture 10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rgbClr val="0C72A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38178"/>
            <a:ext cx="1161285" cy="82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" y="619421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ME" sz="2000" dirty="0" smtClean="0">
                <a:solidFill>
                  <a:srgbClr val="0A6192"/>
                </a:solidFill>
              </a:rPr>
              <a:t>IV Savjetovanje CG CIGRE, Igalo, Maj 2015.</a:t>
            </a:r>
            <a:endParaRPr lang="en-US" sz="2000" dirty="0">
              <a:solidFill>
                <a:srgbClr val="0A619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5A66A-EE61-4D9F-93D9-B3C1D4449D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2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4BAC9-4BA9-4DE8-90DE-A17D03D59B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7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0B8F0-F357-4D8C-B12B-A3C1AE8F9B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1B1EC-557D-41E1-8C4D-35580AD9CA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5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37719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4300" y="762000"/>
            <a:ext cx="37719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69FE3-5A7B-4B08-B783-0D123B1CA9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2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07A2F-4CB7-47C4-A60C-313C062CFB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2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434DF-14A8-4818-BDA8-8658C78BE2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5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90F1E-C012-43F8-84DC-25966EEDA1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9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0D742-612C-438E-8155-9633C85C16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3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DDDFC-AA8A-4FC5-89FA-292C69B19B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76962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1042EE9A-6FB2-4EF6-96CB-F3070A4795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4954" y="4365104"/>
            <a:ext cx="9168954" cy="1338064"/>
          </a:xfrm>
        </p:spPr>
        <p:txBody>
          <a:bodyPr/>
          <a:lstStyle/>
          <a:p>
            <a:r>
              <a:rPr lang="sr-Latn-ME" b="0" dirty="0"/>
              <a:t>Filip Stanišić, Miloš Darmanović, Nikola Mugoša - </a:t>
            </a:r>
            <a:r>
              <a:rPr lang="sr-Latn-ME" b="0" dirty="0" smtClean="0"/>
              <a:t>CGES</a:t>
            </a:r>
            <a:endParaRPr lang="sr-Latn-ME" b="0" dirty="0" smtClean="0">
              <a:solidFill>
                <a:srgbClr val="0A6192"/>
              </a:solidFill>
            </a:endParaRPr>
          </a:p>
          <a:p>
            <a:r>
              <a:rPr lang="sr-Latn-ME" b="0" dirty="0" smtClean="0">
                <a:solidFill>
                  <a:srgbClr val="0A6192"/>
                </a:solidFill>
              </a:rPr>
              <a:t>Lazar Petrović</a:t>
            </a:r>
            <a:r>
              <a:rPr lang="sr-Latn-ME" b="0" dirty="0"/>
              <a:t>, Miloš </a:t>
            </a:r>
            <a:r>
              <a:rPr lang="sr-Latn-ME" b="0" dirty="0" smtClean="0"/>
              <a:t>Kastratović – ELNOS BL</a:t>
            </a:r>
            <a:endParaRPr lang="sr-Latn-ME" b="0" dirty="0" smtClean="0">
              <a:solidFill>
                <a:srgbClr val="0A619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060575"/>
            <a:ext cx="9169400" cy="2305050"/>
          </a:xfrm>
        </p:spPr>
        <p:txBody>
          <a:bodyPr/>
          <a:lstStyle/>
          <a:p>
            <a:pPr algn="ctr"/>
            <a:r>
              <a:rPr lang="hr-HR" sz="4000" b="1" dirty="0"/>
              <a:t>DRUGA FAZA REVITALIZACIJE SISTEMA ZAŠTITE I UPRAVLJANJA U TRAFOSTANICAMA CRNOGORSKOG ELEKTROPENOSNOG SISTEMA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-24954" y="1340768"/>
            <a:ext cx="9168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800" dirty="0" smtClean="0">
                <a:solidFill>
                  <a:srgbClr val="0C72AA"/>
                </a:solidFill>
                <a:latin typeface="+mn-lt"/>
              </a:rPr>
              <a:t>Studijski komitet B5</a:t>
            </a:r>
            <a:endParaRPr lang="en-US" sz="2800" dirty="0">
              <a:solidFill>
                <a:srgbClr val="0C72AA"/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509818" cy="910153"/>
          </a:xfrm>
          <a:prstGeom prst="rect">
            <a:avLst/>
          </a:prstGeom>
        </p:spPr>
      </p:pic>
      <p:pic>
        <p:nvPicPr>
          <p:cNvPr id="1026" name="Picture 2" descr="https://poslovi.infostud.com/posao/logo/eln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"/>
            <a:ext cx="2412403" cy="910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50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" y="2636912"/>
            <a:ext cx="9144000" cy="3312368"/>
          </a:xfrm>
        </p:spPr>
        <p:txBody>
          <a:bodyPr/>
          <a:lstStyle/>
          <a:p>
            <a:pPr algn="ctr"/>
            <a:r>
              <a:rPr lang="sr-Latn-ME" sz="4400" b="0">
                <a:latin typeface="+mj-lt"/>
              </a:rPr>
              <a:t>HVALA NA PAŽNJI!</a:t>
            </a:r>
            <a:endParaRPr lang="en-US" sz="4400" b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63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036496" cy="475252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Ubrzan r</a:t>
            </a: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azvoj cnogorskog EES-a</a:t>
            </a: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Prva faza završena 2012. godine</a:t>
            </a: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Druga faza započeta sredinom 2013. godine</a:t>
            </a: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Rekonstrukcija prvog polja započeta u junu 2014.</a:t>
            </a: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Završetak radova planiran za jesen 2015.</a:t>
            </a:r>
            <a:endParaRPr lang="en-US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5715000" cy="836613"/>
          </a:xfrm>
        </p:spPr>
        <p:txBody>
          <a:bodyPr/>
          <a:lstStyle/>
          <a:p>
            <a:r>
              <a:rPr lang="sr-Latn-ME" sz="4000" dirty="0" smtClean="0">
                <a:solidFill>
                  <a:srgbClr val="0A6192"/>
                </a:solidFill>
              </a:rPr>
              <a:t>Uvod</a:t>
            </a:r>
            <a:endParaRPr lang="en-US" sz="4000" dirty="0">
              <a:solidFill>
                <a:srgbClr val="0A61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32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4824536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Odvojeni ormari zaštite i upravljanja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>
                <a:latin typeface="Arial" pitchFamily="34" charset="0"/>
                <a:cs typeface="Arial" pitchFamily="34" charset="0"/>
              </a:rPr>
              <a:t>Upravljačka jedinica prikuplja signale i mjerenja iz polja i protokolom IEC61850 ih šalje ka </a:t>
            </a:r>
            <a:r>
              <a:rPr lang="sr-Latn-ME" b="0" dirty="0" smtClean="0">
                <a:latin typeface="Arial" pitchFamily="34" charset="0"/>
                <a:cs typeface="Arial" pitchFamily="34" charset="0"/>
              </a:rPr>
              <a:t>SCADA-i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Osnovu komunikacione infrastrukture čine ethernet switch-evi, optički i ethernet kablovi</a:t>
            </a: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Dvostruki optički port na Siprotec uređajima omogućava komunikaciju u vezi „prsten“ </a:t>
            </a: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indent="0">
              <a:buNone/>
            </a:pPr>
            <a:r>
              <a:rPr lang="sr-Latn-ME" sz="4000" b="0" dirty="0" smtClean="0">
                <a:solidFill>
                  <a:srgbClr val="0A6192"/>
                </a:solidFill>
                <a:latin typeface="Impact" pitchFamily="34" charset="0"/>
                <a:cs typeface="Arial" pitchFamily="34" charset="0"/>
              </a:rPr>
              <a:t>Koncepcija sistema upravljanja</a:t>
            </a:r>
            <a:endParaRPr lang="en-US" sz="4000" b="0" dirty="0">
              <a:solidFill>
                <a:srgbClr val="0A6192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Princip upravljanja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158145"/>
              </p:ext>
            </p:extLst>
          </p:nvPr>
        </p:nvGraphicFramePr>
        <p:xfrm>
          <a:off x="-1" y="761998"/>
          <a:ext cx="7668345" cy="5835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8302"/>
                <a:gridCol w="2570907"/>
                <a:gridCol w="2519136"/>
              </a:tblGrid>
              <a:tr h="10575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UPRAVLJAČKO MJESTO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SREDSTVO UPRAVLJANJA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STATUS BLOKADA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756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KOMANDA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SCADA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Isključivo s uključenim blokadama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7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KOMANDNA TABLA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Isključivo s uključenim blokadama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605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RELEJNA KUĆICA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UPRAVLJAČKI RELEJ U ORMARU UPRAVLJANJA +S01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Moguće upravljati i s uključenim i s isključenim blokadama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7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DIREKTNO NA APARATU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RASKLOPNI APARAT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Isključivo s isključenim blokadama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7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0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48245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indent="0">
              <a:buNone/>
            </a:pPr>
            <a:r>
              <a:rPr lang="sr-Latn-ME" sz="4000" b="0" dirty="0" smtClean="0">
                <a:solidFill>
                  <a:srgbClr val="0A6192"/>
                </a:solidFill>
                <a:latin typeface="Impact" pitchFamily="34" charset="0"/>
                <a:cs typeface="Arial" pitchFamily="34" charset="0"/>
              </a:rPr>
              <a:t>Koncepcija sistema zaštite</a:t>
            </a:r>
            <a:endParaRPr lang="en-US" sz="4000" b="0" dirty="0">
              <a:solidFill>
                <a:srgbClr val="0A6192"/>
              </a:solidFill>
              <a:latin typeface="Impact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848614"/>
              </p:ext>
            </p:extLst>
          </p:nvPr>
        </p:nvGraphicFramePr>
        <p:xfrm>
          <a:off x="179512" y="692698"/>
          <a:ext cx="8784976" cy="5112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4309"/>
                <a:gridCol w="6040667"/>
              </a:tblGrid>
              <a:tr h="243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TIP POLJA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TIP RELEJA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5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VOD 220kV i 110kV </a:t>
                      </a:r>
                      <a:endParaRPr lang="en-GB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Tip 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uzdužnu diferencijalnu i distantnu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prekostrujnu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jedinice polja za zaštitu sabirnica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65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VOD 220kV i 110kV</a:t>
                      </a:r>
                      <a:endParaRPr lang="en-GB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Tip 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distantnu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prekostrujnu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jedinice polja za zaštitu sabirnica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5480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TRANSFORMATOR 220/110kV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diferencijalnu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prekostrujnu zaštitu 220kV strane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distantnu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prekostrujnu zaštitu 110kV strane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jedinice polja za zaštitu sabirnica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automatsku regulaciju napona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26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TRANSFORMATOR 110/35kV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diferencijalnu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prekostrujnu zaštitu 110kV strane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prekostrujnu zaštitu 35kV strane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automatsku regulaciju napona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65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SPOJNO POLJE GLAVNOG SISTEMA SABIRNICA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za prekostrujnu zaštitu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Relej jedinice polja za zaštitu sabirnica</a:t>
                      </a:r>
                      <a:endParaRPr lang="en-GB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hr-HR" sz="1400" dirty="0">
                          <a:effectLst/>
                        </a:rPr>
                        <a:t>Centralna jedinica za zaštitu sabirnica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24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Nepostojanje sabirnica 110kV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Zajednički prekidač 110kV, SMT i NMT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Diferencijalna zaštita transformatora i sopstvene zaštite djeluju na prvu špulu prekidača 110kV dok zaštite dalekovoda i rezervne prekostrujne zaštite djeluju na drugu špulu (drugi isključni krug)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Jednopolni APU za kvarove u prvoj zoni distantne zaštite dalekovoda</a:t>
            </a:r>
          </a:p>
          <a:p>
            <a:pPr marL="457200" indent="-457200">
              <a:buFont typeface="Wingdings" pitchFamily="2" charset="2"/>
              <a:buChar char="Ø"/>
            </a:pPr>
            <a:endParaRPr lang="sr-Latn-ME" b="0" dirty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3600" b="0" dirty="0" smtClean="0">
                <a:solidFill>
                  <a:srgbClr val="0A6192"/>
                </a:solidFill>
                <a:latin typeface="+mj-lt"/>
                <a:cs typeface="Arial" pitchFamily="34" charset="0"/>
              </a:rPr>
              <a:t>Zaštita transformatora T3 220/110/6.3kV 125MVA i DV Pljevlja 1 110kV u TS Pljevlja 2</a:t>
            </a:r>
            <a:endParaRPr lang="sr-Latn-ME" sz="3600" b="0" dirty="0">
              <a:solidFill>
                <a:srgbClr val="0A6192"/>
              </a:solidFill>
              <a:latin typeface="+mj-lt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2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" y="836712"/>
            <a:ext cx="9144000" cy="5112568"/>
          </a:xfrm>
        </p:spPr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Finalni radovi u TS Pljevlja 2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U TS Podgorica 2 završeni radovi na 6 od 11 polja</a:t>
            </a:r>
            <a:endParaRPr lang="sr-Latn-ME" dirty="0"/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U TS Ribarevine završeni radovi na polju DV 110kV Mojkovac</a:t>
            </a:r>
            <a:endParaRPr lang="sr-Latn-ME" b="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Radovi u TS Mojkovac završeni u novembru 2014.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Nova oprema je kompatibilna sa postojećim sistemima zaštite i upravljanja i nije zahtijevala velike modifikacije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Uočeni nedostaci</a:t>
            </a:r>
          </a:p>
          <a:p>
            <a:endParaRPr lang="sr-Latn-ME" b="0" dirty="0" smtClean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endParaRPr lang="sr-Latn-ME" b="0" dirty="0" smtClean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3600" b="0" dirty="0" smtClean="0">
                <a:solidFill>
                  <a:srgbClr val="0A6192"/>
                </a:solidFill>
                <a:latin typeface="+mj-lt"/>
                <a:cs typeface="Arial" pitchFamily="34" charset="0"/>
              </a:rPr>
              <a:t>Realizacija projekta</a:t>
            </a:r>
            <a:endParaRPr lang="sr-Latn-ME" sz="3600" b="0" dirty="0">
              <a:solidFill>
                <a:srgbClr val="0A6192"/>
              </a:solidFill>
              <a:latin typeface="+mj-lt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9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" y="836712"/>
            <a:ext cx="9144000" cy="5112568"/>
          </a:xfrm>
        </p:spPr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Primjetna poboljšanja u radu sistema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Doprinos sigurnijem upravljanju viskonaponskom rasklopnom opremom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Povećana pouzdanost i selektivnost djelovanja zaštita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Detaljna analiza pogonskih događaja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solidFill>
                  <a:srgbClr val="0A6192"/>
                </a:solidFill>
                <a:latin typeface="Arial" pitchFamily="34" charset="0"/>
                <a:cs typeface="Arial" pitchFamily="34" charset="0"/>
              </a:rPr>
              <a:t>Objedinjena dokumentacija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sr-Latn-ME" b="0" dirty="0" smtClean="0">
                <a:latin typeface="Arial" pitchFamily="34" charset="0"/>
                <a:cs typeface="Arial" pitchFamily="34" charset="0"/>
              </a:rPr>
              <a:t>Priprema za narednu fazu rekonstrukcije</a:t>
            </a:r>
            <a:endParaRPr lang="sr-Latn-ME" b="0" dirty="0" smtClean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  <a:p>
            <a:endParaRPr lang="sr-Latn-ME" b="0" dirty="0" smtClean="0">
              <a:solidFill>
                <a:srgbClr val="0A61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836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3600" b="0" dirty="0" smtClean="0">
                <a:solidFill>
                  <a:srgbClr val="0A6192"/>
                </a:solidFill>
                <a:latin typeface="+mj-lt"/>
                <a:cs typeface="Arial" pitchFamily="34" charset="0"/>
              </a:rPr>
              <a:t>Zaključak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6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90013">
  <a:themeElements>
    <a:clrScheme name="Office Theme 7">
      <a:dk1>
        <a:srgbClr val="000000"/>
      </a:dk1>
      <a:lt1>
        <a:srgbClr val="FFFFFF"/>
      </a:lt1>
      <a:dk2>
        <a:srgbClr val="1B87B7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1B87B7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TP001090013</AuthoringAssetId>
    <AssetId xmlns="145c5697-5eb5-440b-b2f1-a8273fb59250">TS001090013</AssetId>
  </documentManagement>
</p:properties>
</file>

<file path=customXml/itemProps1.xml><?xml version="1.0" encoding="utf-8"?>
<ds:datastoreItem xmlns:ds="http://schemas.openxmlformats.org/officeDocument/2006/customXml" ds:itemID="{A707A0BC-AC93-4F82-91E2-4B57D0CAC17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13F16693-EC46-4026-A4AA-A3D297B39F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8C1B60-7FB6-48FC-ABFF-0963E961D6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357C03CD-83F3-4F3A-8514-6832DB58079D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145c5697-5eb5-440b-b2f1-a8273fb59250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4274</TotalTime>
  <Words>438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Impact</vt:lpstr>
      <vt:lpstr>Times New Roman</vt:lpstr>
      <vt:lpstr>Wingdings</vt:lpstr>
      <vt:lpstr>TS001090013</vt:lpstr>
      <vt:lpstr>DRUGA FAZA REVITALIZACIJE SISTEMA ZAŠTITE I UPRAVLJANJA U TRAFOSTANICAMA CRNOGORSKOG ELEKTROPENOSNOG SISTEMA</vt:lpstr>
      <vt:lpstr>Uvod</vt:lpstr>
      <vt:lpstr>PowerPoint Presentation</vt:lpstr>
      <vt:lpstr>Princip upravljanja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Nikola Mugoša</cp:lastModifiedBy>
  <cp:revision>46</cp:revision>
  <cp:lastPrinted>1601-01-01T00:00:00Z</cp:lastPrinted>
  <dcterms:created xsi:type="dcterms:W3CDTF">2013-05-10T19:42:42Z</dcterms:created>
  <dcterms:modified xsi:type="dcterms:W3CDTF">2015-05-14T06:00:31Z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457897L</vt:lpwstr>
  </property>
  <property fmtid="{D5CDD505-2E9C-101B-9397-08002B2CF9AE}" pid="5" name="TPInstallLocation">
    <vt:lpwstr>{Document Themes}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{FilePath}</vt:lpwstr>
  </property>
  <property fmtid="{D5CDD505-2E9C-101B-9397-08002B2CF9AE}" pid="12" name="AssetId">
    <vt:lpwstr>TS001090013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Windpower design template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EY001077968</vt:lpwstr>
  </property>
  <property fmtid="{D5CDD505-2E9C-101B-9397-08002B2CF9AE}" pid="21" name="SourceTitle">
    <vt:lpwstr>Windpower design template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TemplateType">
    <vt:lpwstr>Presentations</vt:lpwstr>
  </property>
  <property fmtid="{D5CDD505-2E9C-101B-9397-08002B2CF9AE}" pid="25" name="OpenTemplate">
    <vt:lpwstr>1</vt:lpwstr>
  </property>
  <property fmtid="{D5CDD505-2E9C-101B-9397-08002B2CF9AE}" pid="26" name="UACurrentWords">
    <vt:lpwstr>0</vt:lpwstr>
  </property>
  <property fmtid="{D5CDD505-2E9C-101B-9397-08002B2CF9AE}" pid="27" name="UALocRecommendation">
    <vt:lpwstr>Localize</vt:lpwstr>
  </property>
  <property fmtid="{D5CDD505-2E9C-101B-9397-08002B2CF9AE}" pid="28" name="Applications">
    <vt:lpwstr>79;#Template 12;#65;#Microsoft Office PowerPoint 2007;#182;#Office XP;#64;#PowerPoint 2003;#184;#Office 2000;#67;#PowerPoint - Design Templt 12;#66;#PowerPoint - Design Templt 2003</vt:lpwstr>
  </property>
  <property fmtid="{D5CDD505-2E9C-101B-9397-08002B2CF9AE}" pid="29" name="TemplateStatus">
    <vt:lpwstr>Complete</vt:lpwstr>
  </property>
  <property fmtid="{D5CDD505-2E9C-101B-9397-08002B2CF9AE}" pid="30" name="ContentTypeId">
    <vt:lpwstr>0x0101006025706CF4CD034688BEBAE97A2E701D020200C3831ACA17D8814887A164412888521E</vt:lpwstr>
  </property>
  <property fmtid="{D5CDD505-2E9C-101B-9397-08002B2CF9AE}" pid="31" name="IsDeleted">
    <vt:lpwstr>0</vt:lpwstr>
  </property>
  <property fmtid="{D5CDD505-2E9C-101B-9397-08002B2CF9AE}" pid="32" name="ShowIn">
    <vt:lpwstr>Show everywhere</vt:lpwstr>
  </property>
  <property fmtid="{D5CDD505-2E9C-101B-9397-08002B2CF9AE}" pid="33" name="UANotes">
    <vt:lpwstr>June 2003 retrofit. 457897L</vt:lpwstr>
  </property>
  <property fmtid="{D5CDD505-2E9C-101B-9397-08002B2CF9AE}" pid="34" name="PublishStatusLookup">
    <vt:lpwstr>258344</vt:lpwstr>
  </property>
  <property fmtid="{D5CDD505-2E9C-101B-9397-08002B2CF9AE}" pid="35" name="TPComponent">
    <vt:lpwstr>PPTFiles</vt:lpwstr>
  </property>
  <property fmtid="{D5CDD505-2E9C-101B-9397-08002B2CF9AE}" pid="36" name="TPNamespace">
    <vt:lpwstr>POWERPNT</vt:lpwstr>
  </property>
  <property fmtid="{D5CDD505-2E9C-101B-9397-08002B2CF9AE}" pid="37" name="TPClientViewer">
    <vt:lpwstr>Microsoft Office PowerPoint</vt:lpwstr>
  </property>
  <property fmtid="{D5CDD505-2E9C-101B-9397-08002B2CF9AE}" pid="38" name="APTrustLevel">
    <vt:lpwstr>1.00000000000000</vt:lpwstr>
  </property>
  <property fmtid="{D5CDD505-2E9C-101B-9397-08002B2CF9AE}" pid="39" name="TrustLevel">
    <vt:lpwstr>Microsoft Managed Content</vt:lpwstr>
  </property>
  <property fmtid="{D5CDD505-2E9C-101B-9397-08002B2CF9AE}" pid="40" name="Content Type">
    <vt:lpwstr>OOFile</vt:lpwstr>
  </property>
  <property fmtid="{D5CDD505-2E9C-101B-9397-08002B2CF9AE}" pid="41" name="AuthoringAssetId">
    <vt:lpwstr>TP001090013</vt:lpwstr>
  </property>
  <property fmtid="{D5CDD505-2E9C-101B-9397-08002B2CF9AE}" pid="42" name="NumericAssetId">
    <vt:lpwstr/>
  </property>
  <property fmtid="{D5CDD505-2E9C-101B-9397-08002B2CF9AE}" pid="43" name="AppVer">
    <vt:lpwstr/>
  </property>
</Properties>
</file>